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Caveat"/>
      <p:regular r:id="rId25"/>
      <p:bold r:id="rId26"/>
    </p:embeddedFont>
    <p:embeddedFont>
      <p:font typeface="Lor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r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or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5b09df27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5b09df2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5b09df2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5b09df2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e5b09df2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e5b09df2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discount by country and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made cookware sets have a high average discount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made bakers and casseroles have a very low average discount rate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5b09df27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5b09df2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e5b09df2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e5b09df2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discount by country and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made cookware sets have a high average discount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made bakers and casseroles have a very low average discount rate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e5b09df2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e5b09df2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discount by country and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made cookware sets have a high average discount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made bakers and casseroles have a very low average discount rate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e5b09df2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e5b09df2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discount by country and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made cookware sets have a high average discount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made bakers and casseroles have a very low average discount rate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5b09df27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e5b09df27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discount by country and category: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made cookware sets have a high average discount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made bakers and casseroles have a very low average discount rate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e5b09df27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e5b09df2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5b09df27_0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5b09df2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e5b09df27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e5b09df2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5b09df27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5b09df2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Systematically over-predicting discounts when there doesn’t exist a discount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Under-predicting discounts when discounted value is really high (over 50%)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5b09df27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5b09df2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Systematically over-predicting discounts when there doesn’t exist a discount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e5b09df27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e5b09df2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5b09df27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5b09df2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5b09df27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5b09df2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37" y="4238400"/>
            <a:ext cx="3663324" cy="9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-12" y="3604275"/>
            <a:ext cx="4158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veat"/>
                <a:ea typeface="Caveat"/>
                <a:cs typeface="Caveat"/>
                <a:sym typeface="Caveat"/>
              </a:rPr>
              <a:t>Predicting Discounts on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599000" y="4645050"/>
            <a:ext cx="1545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Lisa Sabovic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rot="1393436">
            <a:off x="6705351" y="1576257"/>
            <a:ext cx="2339938" cy="199099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Scrape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" name="Google Shape;170;p22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71" name="Google Shape;171;p22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22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2"/>
          <p:cNvSpPr txBox="1"/>
          <p:nvPr>
            <p:ph idx="4294967295" type="body"/>
          </p:nvPr>
        </p:nvSpPr>
        <p:spPr>
          <a:xfrm>
            <a:off x="2534575" y="630425"/>
            <a:ext cx="32472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Looking at trends by: product category, country produced in, average ratings</a:t>
            </a:r>
            <a:endParaRPr sz="1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2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=0.21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271600" y="460475"/>
            <a:ext cx="46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ora"/>
                <a:ea typeface="Lora"/>
                <a:cs typeface="Lora"/>
                <a:sym typeface="Lora"/>
              </a:rPr>
              <a:t>Distribution of Discounts</a:t>
            </a:r>
            <a:endParaRPr b="1"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200" y="1114805"/>
            <a:ext cx="4879600" cy="3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1340850" y="120100"/>
            <a:ext cx="64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ora"/>
                <a:ea typeface="Lora"/>
                <a:cs typeface="Lora"/>
                <a:sym typeface="Lora"/>
              </a:rPr>
              <a:t>Discounts by Country and Category</a:t>
            </a:r>
            <a:endParaRPr b="1"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62" y="692800"/>
            <a:ext cx="7326025" cy="42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/>
          <p:nvPr/>
        </p:nvSpPr>
        <p:spPr>
          <a:xfrm rot="1393436">
            <a:off x="6705351" y="1576257"/>
            <a:ext cx="2339938" cy="199099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Scrape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2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03" name="Google Shape;203;p2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2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5"/>
          <p:cNvSpPr txBox="1"/>
          <p:nvPr>
            <p:ph idx="4294967295" type="body"/>
          </p:nvPr>
        </p:nvSpPr>
        <p:spPr>
          <a:xfrm>
            <a:off x="5126899" y="3619100"/>
            <a:ext cx="3139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Isolating features that have predictive power in discounts using sklearn &amp; statsmodels</a:t>
            </a:r>
            <a:endParaRPr sz="1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" name="Google Shape;206;p25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=0.21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10050" y="157000"/>
            <a:ext cx="42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ora"/>
                <a:ea typeface="Lora"/>
                <a:cs typeface="Lora"/>
                <a:sym typeface="Lora"/>
              </a:rPr>
              <a:t>Model Methodology</a:t>
            </a:r>
            <a:endParaRPr b="1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410050" y="1037000"/>
            <a:ext cx="38835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Plain linear regression resulted in the highest R</a:t>
            </a:r>
            <a:r>
              <a:rPr baseline="30000" lang="en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300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Adding polynomial features resulted in extreme overfitting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Alternated between sklearn’s LinearRegression() and statsmodels’ OLS to narrow down features using p values of coefficients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interaction variables, no positive change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standard deviation variables, no positive change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Created dummy variables for country, slight positive change!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25" y="547688"/>
            <a:ext cx="40481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4649400" y="157000"/>
            <a:ext cx="42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ora"/>
                <a:ea typeface="Lora"/>
                <a:cs typeface="Lora"/>
                <a:sym typeface="Lora"/>
              </a:rPr>
              <a:t>Model Takeaways</a:t>
            </a:r>
            <a:endParaRPr b="1" i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4842750" y="928700"/>
            <a:ext cx="3883500" cy="3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Predicted a discount when there wasn’t one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Maybe should have introduced other variables into the model (ex: Sur La Table brand vs not)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 might work better (will there be a discount or not)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Reform the question into: given there IS a discount, how much is it?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75" y="547688"/>
            <a:ext cx="40481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50450" y="1689725"/>
            <a:ext cx="7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latin typeface="Lora"/>
                <a:ea typeface="Lora"/>
                <a:cs typeface="Lora"/>
                <a:sym typeface="Lora"/>
              </a:rPr>
              <a:t>So if you want a to get a good discount at Sur La Table….</a:t>
            </a:r>
            <a:endParaRPr b="1" i="1" sz="48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1237800" y="0"/>
            <a:ext cx="1570500" cy="889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1748400" y="541650"/>
            <a:ext cx="549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18%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1237800" y="889650"/>
            <a:ext cx="1570500" cy="889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1237800" y="1779450"/>
            <a:ext cx="1570500" cy="889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694250" y="1359600"/>
            <a:ext cx="657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0.002</a:t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1694250" y="2328000"/>
            <a:ext cx="657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6%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1237800" y="2854925"/>
            <a:ext cx="1570500" cy="112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1694250" y="2942225"/>
            <a:ext cx="657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6%</a:t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1237800" y="3976625"/>
            <a:ext cx="1570500" cy="112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/>
        </p:nvSpPr>
        <p:spPr>
          <a:xfrm>
            <a:off x="1694250" y="3942450"/>
            <a:ext cx="657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-14%</a:t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3078975" y="317550"/>
            <a:ext cx="864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*MSRP</a:t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3078975" y="1174275"/>
            <a:ext cx="1029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*Answers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3078975" y="2031000"/>
            <a:ext cx="1029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*Germany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3078975" y="2854925"/>
            <a:ext cx="864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*France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3078975" y="4098925"/>
            <a:ext cx="711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*USA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75" y="152400"/>
            <a:ext cx="4731225" cy="47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4819575" y="743025"/>
            <a:ext cx="3798300" cy="36513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2492988" y="4037500"/>
            <a:ext cx="4158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veat"/>
                <a:ea typeface="Caveat"/>
                <a:cs typeface="Caveat"/>
                <a:sym typeface="Caveat"/>
              </a:rPr>
              <a:t>Thank you!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6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2492988" y="4037500"/>
            <a:ext cx="4158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veat"/>
                <a:ea typeface="Caveat"/>
                <a:cs typeface="Caveat"/>
                <a:sym typeface="Caveat"/>
              </a:rPr>
              <a:t>Appendix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BF9000"/>
                </a:solidFill>
                <a:latin typeface="Lora"/>
                <a:ea typeface="Lora"/>
                <a:cs typeface="Lora"/>
                <a:sym typeface="Lora"/>
              </a:rPr>
              <a:t>What is Sur La Table?</a:t>
            </a:r>
            <a:endParaRPr b="1" i="1">
              <a:solidFill>
                <a:srgbClr val="BF9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572025" y="0"/>
            <a:ext cx="4572000" cy="5143500"/>
          </a:xfrm>
          <a:prstGeom prst="rect">
            <a:avLst/>
          </a:prstGeom>
          <a:solidFill>
            <a:srgbClr val="BF9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means “On the Table” in French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second-largest specialty cookware brand in the US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 super affordable…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But has lots of discounted products!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Calibri"/>
              <a:buChar char="●"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Objective: let’s try to predict a discount on items of at least $100!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6050" y="120100"/>
            <a:ext cx="16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ora"/>
                <a:ea typeface="Lora"/>
                <a:cs typeface="Lora"/>
                <a:sym typeface="Lora"/>
              </a:rPr>
              <a:t>Scraping</a:t>
            </a:r>
            <a:endParaRPr b="1" i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458" y="76200"/>
            <a:ext cx="4618318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6185081" y="501193"/>
            <a:ext cx="582400" cy="295125"/>
          </a:xfrm>
          <a:custGeom>
            <a:rect b="b" l="l" r="r" t="t"/>
            <a:pathLst>
              <a:path extrusionOk="0" h="11805" w="23296">
                <a:moveTo>
                  <a:pt x="21812" y="1318"/>
                </a:moveTo>
                <a:cubicBezTo>
                  <a:pt x="14560" y="283"/>
                  <a:pt x="-1055" y="-2195"/>
                  <a:pt x="151" y="5031"/>
                </a:cubicBezTo>
                <a:cubicBezTo>
                  <a:pt x="1367" y="12314"/>
                  <a:pt x="15480" y="13472"/>
                  <a:pt x="21812" y="9673"/>
                </a:cubicBezTo>
                <a:cubicBezTo>
                  <a:pt x="24114" y="8292"/>
                  <a:pt x="23401" y="3525"/>
                  <a:pt x="21503" y="16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Google Shape;266;p32"/>
          <p:cNvSpPr/>
          <p:nvPr/>
        </p:nvSpPr>
        <p:spPr>
          <a:xfrm>
            <a:off x="6776647" y="529428"/>
            <a:ext cx="486125" cy="282625"/>
          </a:xfrm>
          <a:custGeom>
            <a:rect b="b" l="l" r="r" t="t"/>
            <a:pathLst>
              <a:path extrusionOk="0" h="11305" w="19445">
                <a:moveTo>
                  <a:pt x="18573" y="4831"/>
                </a:moveTo>
                <a:cubicBezTo>
                  <a:pt x="14628" y="2464"/>
                  <a:pt x="10114" y="-567"/>
                  <a:pt x="5576" y="189"/>
                </a:cubicBezTo>
                <a:cubicBezTo>
                  <a:pt x="2415" y="715"/>
                  <a:pt x="-875" y="5259"/>
                  <a:pt x="315" y="8234"/>
                </a:cubicBezTo>
                <a:cubicBezTo>
                  <a:pt x="2697" y="14188"/>
                  <a:pt x="21223" y="10603"/>
                  <a:pt x="19191" y="452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Google Shape;267;p32"/>
          <p:cNvSpPr/>
          <p:nvPr/>
        </p:nvSpPr>
        <p:spPr>
          <a:xfrm>
            <a:off x="7369237" y="334256"/>
            <a:ext cx="475150" cy="227700"/>
          </a:xfrm>
          <a:custGeom>
            <a:rect b="b" l="l" r="r" t="t"/>
            <a:pathLst>
              <a:path extrusionOk="0" h="9108" w="19006">
                <a:moveTo>
                  <a:pt x="18078" y="5211"/>
                </a:moveTo>
                <a:cubicBezTo>
                  <a:pt x="15847" y="-364"/>
                  <a:pt x="1116" y="-2259"/>
                  <a:pt x="130" y="3664"/>
                </a:cubicBezTo>
                <a:cubicBezTo>
                  <a:pt x="-906" y="9891"/>
                  <a:pt x="17012" y="11201"/>
                  <a:pt x="19006" y="521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Google Shape;268;p32"/>
          <p:cNvSpPr/>
          <p:nvPr/>
        </p:nvSpPr>
        <p:spPr>
          <a:xfrm>
            <a:off x="6227661" y="4704222"/>
            <a:ext cx="680675" cy="207950"/>
          </a:xfrm>
          <a:custGeom>
            <a:rect b="b" l="l" r="r" t="t"/>
            <a:pathLst>
              <a:path extrusionOk="0" h="8318" w="27227">
                <a:moveTo>
                  <a:pt x="25679" y="5247"/>
                </a:moveTo>
                <a:cubicBezTo>
                  <a:pt x="19702" y="-737"/>
                  <a:pt x="-2837" y="-2606"/>
                  <a:pt x="305" y="5247"/>
                </a:cubicBezTo>
                <a:cubicBezTo>
                  <a:pt x="1801" y="8987"/>
                  <a:pt x="8036" y="8031"/>
                  <a:pt x="12064" y="8031"/>
                </a:cubicBezTo>
                <a:cubicBezTo>
                  <a:pt x="17185" y="8031"/>
                  <a:pt x="23606" y="9177"/>
                  <a:pt x="27227" y="555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Google Shape;269;p32"/>
          <p:cNvSpPr/>
          <p:nvPr/>
        </p:nvSpPr>
        <p:spPr>
          <a:xfrm>
            <a:off x="6201493" y="4087966"/>
            <a:ext cx="822850" cy="220825"/>
          </a:xfrm>
          <a:custGeom>
            <a:rect b="b" l="l" r="r" t="t"/>
            <a:pathLst>
              <a:path extrusionOk="0" h="8833" w="32914">
                <a:moveTo>
                  <a:pt x="32914" y="4522"/>
                </a:moveTo>
                <a:cubicBezTo>
                  <a:pt x="23592" y="-1070"/>
                  <a:pt x="-3615" y="-2785"/>
                  <a:pt x="423" y="7307"/>
                </a:cubicBezTo>
                <a:cubicBezTo>
                  <a:pt x="1009" y="8772"/>
                  <a:pt x="3508" y="7977"/>
                  <a:pt x="5064" y="8236"/>
                </a:cubicBezTo>
                <a:cubicBezTo>
                  <a:pt x="9846" y="9032"/>
                  <a:pt x="14826" y="9032"/>
                  <a:pt x="19608" y="8236"/>
                </a:cubicBezTo>
                <a:cubicBezTo>
                  <a:pt x="24124" y="7485"/>
                  <a:pt x="32914" y="9410"/>
                  <a:pt x="32914" y="48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32"/>
          <p:cNvSpPr txBox="1"/>
          <p:nvPr/>
        </p:nvSpPr>
        <p:spPr>
          <a:xfrm>
            <a:off x="1818050" y="1364900"/>
            <a:ext cx="19641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ora"/>
                <a:ea typeface="Lora"/>
                <a:cs typeface="Lora"/>
                <a:sym typeface="Lora"/>
              </a:rPr>
              <a:t>Not pictured:</a:t>
            </a:r>
            <a:endParaRPr i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Average review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Product Category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SKU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 rot="1393436">
            <a:off x="6705351" y="1576257"/>
            <a:ext cx="2339938" cy="199099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Scrape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72" name="Google Shape;72;p1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" name="Google Shape;73;p1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398625" y="1195550"/>
            <a:ext cx="17277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600">
                <a:latin typeface="Lora"/>
                <a:ea typeface="Lora"/>
                <a:cs typeface="Lora"/>
                <a:sym typeface="Lora"/>
              </a:rPr>
              <a:t>BeautifulSoup</a:t>
            </a:r>
            <a:endParaRPr b="1" i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78" name="Google Shape;78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" name="Google Shape;79;p1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1524950" y="3619100"/>
            <a:ext cx="21231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Over 7,600 records; most not usable; removing outliers 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84" name="Google Shape;84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" name="Google Shape;85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2534575" y="630425"/>
            <a:ext cx="32472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Looking at trends by: product category, country produced in, average ratings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90" name="Google Shape;90;p1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" name="Google Shape;91;p1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idx="4294967295" type="body"/>
          </p:nvPr>
        </p:nvSpPr>
        <p:spPr>
          <a:xfrm>
            <a:off x="5126899" y="3619100"/>
            <a:ext cx="31392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Isolating features that have predictive power in discounts using sklearn &amp; statsmodels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=0.21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0" y="249625"/>
            <a:ext cx="8820899" cy="45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87699" y="2438901"/>
            <a:ext cx="6699725" cy="1994925"/>
          </a:xfrm>
          <a:custGeom>
            <a:rect b="b" l="l" r="r" t="t"/>
            <a:pathLst>
              <a:path extrusionOk="0" h="79797" w="267989">
                <a:moveTo>
                  <a:pt x="261554" y="62074"/>
                </a:moveTo>
                <a:cubicBezTo>
                  <a:pt x="245046" y="57123"/>
                  <a:pt x="229160" y="50100"/>
                  <a:pt x="212441" y="45919"/>
                </a:cubicBezTo>
                <a:cubicBezTo>
                  <a:pt x="200699" y="42982"/>
                  <a:pt x="188232" y="42735"/>
                  <a:pt x="176899" y="38487"/>
                </a:cubicBezTo>
                <a:cubicBezTo>
                  <a:pt x="166279" y="34506"/>
                  <a:pt x="155628" y="30423"/>
                  <a:pt x="144588" y="27824"/>
                </a:cubicBezTo>
                <a:cubicBezTo>
                  <a:pt x="126124" y="23478"/>
                  <a:pt x="107207" y="21276"/>
                  <a:pt x="88690" y="17162"/>
                </a:cubicBezTo>
                <a:cubicBezTo>
                  <a:pt x="69307" y="12856"/>
                  <a:pt x="50879" y="4119"/>
                  <a:pt x="31177" y="1653"/>
                </a:cubicBezTo>
                <a:cubicBezTo>
                  <a:pt x="20739" y="347"/>
                  <a:pt x="1462" y="-2971"/>
                  <a:pt x="158" y="7468"/>
                </a:cubicBezTo>
                <a:cubicBezTo>
                  <a:pt x="-1106" y="17585"/>
                  <a:pt x="16657" y="20078"/>
                  <a:pt x="26330" y="23301"/>
                </a:cubicBezTo>
                <a:cubicBezTo>
                  <a:pt x="38648" y="27406"/>
                  <a:pt x="50356" y="33306"/>
                  <a:pt x="62841" y="36871"/>
                </a:cubicBezTo>
                <a:cubicBezTo>
                  <a:pt x="68640" y="38527"/>
                  <a:pt x="74943" y="36186"/>
                  <a:pt x="80935" y="36871"/>
                </a:cubicBezTo>
                <a:cubicBezTo>
                  <a:pt x="104621" y="39579"/>
                  <a:pt x="124994" y="55166"/>
                  <a:pt x="147496" y="63043"/>
                </a:cubicBezTo>
                <a:cubicBezTo>
                  <a:pt x="156185" y="66085"/>
                  <a:pt x="165825" y="64809"/>
                  <a:pt x="174960" y="65951"/>
                </a:cubicBezTo>
                <a:cubicBezTo>
                  <a:pt x="188605" y="67657"/>
                  <a:pt x="201972" y="71168"/>
                  <a:pt x="215349" y="74352"/>
                </a:cubicBezTo>
                <a:cubicBezTo>
                  <a:pt x="227421" y="77225"/>
                  <a:pt x="240098" y="76614"/>
                  <a:pt x="252507" y="76614"/>
                </a:cubicBezTo>
                <a:cubicBezTo>
                  <a:pt x="257199" y="76614"/>
                  <a:pt x="262737" y="81808"/>
                  <a:pt x="266400" y="78876"/>
                </a:cubicBezTo>
                <a:cubicBezTo>
                  <a:pt x="271368" y="74898"/>
                  <a:pt x="263146" y="56928"/>
                  <a:pt x="258646" y="61428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Google Shape;100;p16"/>
          <p:cNvSpPr/>
          <p:nvPr/>
        </p:nvSpPr>
        <p:spPr>
          <a:xfrm>
            <a:off x="4443531" y="357464"/>
            <a:ext cx="1629300" cy="659025"/>
          </a:xfrm>
          <a:custGeom>
            <a:rect b="b" l="l" r="r" t="t"/>
            <a:pathLst>
              <a:path extrusionOk="0" h="26361" w="65172">
                <a:moveTo>
                  <a:pt x="65172" y="3973"/>
                </a:moveTo>
                <a:cubicBezTo>
                  <a:pt x="61245" y="3317"/>
                  <a:pt x="57665" y="1131"/>
                  <a:pt x="53723" y="569"/>
                </a:cubicBezTo>
                <a:cubicBezTo>
                  <a:pt x="41043" y="-1240"/>
                  <a:pt x="27976" y="2311"/>
                  <a:pt x="15661" y="5829"/>
                </a:cubicBezTo>
                <a:cubicBezTo>
                  <a:pt x="11955" y="6888"/>
                  <a:pt x="7826" y="6941"/>
                  <a:pt x="4521" y="8924"/>
                </a:cubicBezTo>
                <a:cubicBezTo>
                  <a:pt x="1105" y="10974"/>
                  <a:pt x="-467" y="16134"/>
                  <a:pt x="189" y="20064"/>
                </a:cubicBezTo>
                <a:cubicBezTo>
                  <a:pt x="2142" y="31764"/>
                  <a:pt x="24668" y="24229"/>
                  <a:pt x="35775" y="20064"/>
                </a:cubicBezTo>
                <a:cubicBezTo>
                  <a:pt x="46055" y="16210"/>
                  <a:pt x="61697" y="15624"/>
                  <a:pt x="65172" y="5210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1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929950" y="4559700"/>
            <a:ext cx="1353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residuals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55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Lora"/>
                <a:ea typeface="Lora"/>
                <a:cs typeface="Lora"/>
                <a:sym typeface="Lora"/>
              </a:rPr>
              <a:t>...and what does R</a:t>
            </a:r>
            <a:r>
              <a:rPr baseline="30000" i="1" lang="en" sz="2400">
                <a:latin typeface="Lora"/>
                <a:ea typeface="Lora"/>
                <a:cs typeface="Lora"/>
                <a:sym typeface="Lora"/>
              </a:rPr>
              <a:t>2</a:t>
            </a:r>
            <a:r>
              <a:rPr i="1" lang="en" sz="2400">
                <a:latin typeface="Lora"/>
                <a:ea typeface="Lora"/>
                <a:cs typeface="Lora"/>
                <a:sym typeface="Lora"/>
              </a:rPr>
              <a:t>=0.21 tell us?</a:t>
            </a:r>
            <a:endParaRPr i="1"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668750" y="1120150"/>
            <a:ext cx="2919300" cy="13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Features in this model can only explain 21.3% of variance in how much a product was discounted.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00" y="42238"/>
            <a:ext cx="3716825" cy="505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8"/>
          <p:cNvCxnSpPr/>
          <p:nvPr/>
        </p:nvCxnSpPr>
        <p:spPr>
          <a:xfrm flipH="1" rot="10800000">
            <a:off x="4442800" y="283075"/>
            <a:ext cx="3764100" cy="109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55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Lora"/>
                <a:ea typeface="Lora"/>
                <a:cs typeface="Lora"/>
                <a:sym typeface="Lora"/>
              </a:rPr>
              <a:t>...and which features does this include?</a:t>
            </a:r>
            <a:endParaRPr i="1"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00" y="42238"/>
            <a:ext cx="3716825" cy="50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4757823" y="2157126"/>
            <a:ext cx="1682496" cy="2051089"/>
          </a:xfrm>
          <a:custGeom>
            <a:rect b="b" l="l" r="r" t="t"/>
            <a:pathLst>
              <a:path extrusionOk="0" h="74261" w="49369">
                <a:moveTo>
                  <a:pt x="47920" y="25823"/>
                </a:moveTo>
                <a:cubicBezTo>
                  <a:pt x="47920" y="16923"/>
                  <a:pt x="46560" y="4068"/>
                  <a:pt x="38226" y="944"/>
                </a:cubicBezTo>
                <a:cubicBezTo>
                  <a:pt x="28581" y="-2671"/>
                  <a:pt x="17168" y="5410"/>
                  <a:pt x="9470" y="12253"/>
                </a:cubicBezTo>
                <a:cubicBezTo>
                  <a:pt x="-5310" y="25392"/>
                  <a:pt x="-1884" y="60040"/>
                  <a:pt x="14316" y="71382"/>
                </a:cubicBezTo>
                <a:cubicBezTo>
                  <a:pt x="22414" y="77051"/>
                  <a:pt x="37914" y="73792"/>
                  <a:pt x="43396" y="65566"/>
                </a:cubicBezTo>
                <a:cubicBezTo>
                  <a:pt x="51523" y="53371"/>
                  <a:pt x="48889" y="36601"/>
                  <a:pt x="48889" y="21946"/>
                </a:cubicBezTo>
              </a:path>
            </a:pathLst>
          </a:cu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22" name="Google Shape;122;p19"/>
          <p:cNvSpPr txBox="1"/>
          <p:nvPr/>
        </p:nvSpPr>
        <p:spPr>
          <a:xfrm>
            <a:off x="437775" y="1474075"/>
            <a:ext cx="3494700" cy="27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As MSRP increases, so does the discount rate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As the amount of answers increases, so does the discount rate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an item is made in either France or USA, the discount rate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decreases relative to if its made in China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an item is made in Germany, the discount rate </a:t>
            </a:r>
            <a:r>
              <a:rPr i="1" lang="en">
                <a:latin typeface="Calibri"/>
                <a:ea typeface="Calibri"/>
                <a:cs typeface="Calibri"/>
                <a:sym typeface="Calibri"/>
              </a:rPr>
              <a:t>increases relative to if its made in China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 rot="1393436">
            <a:off x="6705351" y="1576257"/>
            <a:ext cx="2339938" cy="199099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Scrape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20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131" name="Google Shape;131;p2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2" name="Google Shape;132;p2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0"/>
          <p:cNvSpPr txBox="1"/>
          <p:nvPr>
            <p:ph idx="4294967295" type="body"/>
          </p:nvPr>
        </p:nvSpPr>
        <p:spPr>
          <a:xfrm>
            <a:off x="398625" y="1195550"/>
            <a:ext cx="17277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BeautifulSoup</a:t>
            </a:r>
            <a:endParaRPr b="1" i="1" sz="1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=0.21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 rot="1393436">
            <a:off x="6705351" y="1576257"/>
            <a:ext cx="2339938" cy="199099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BF9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Scrape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=0.21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56" name="Google Shape;156;p2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21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1"/>
          <p:cNvSpPr txBox="1"/>
          <p:nvPr/>
        </p:nvSpPr>
        <p:spPr>
          <a:xfrm>
            <a:off x="1044375" y="3664625"/>
            <a:ext cx="43722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Outliers (items valued more than 3 std from mean)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Missing data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ora"/>
              <a:buAutoNum type="arabicPeriod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Suggested price lower than sale price (clearly a mistake)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